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sldIdLst>
    <p:sldId id="306" r:id="rId5"/>
    <p:sldId id="315" r:id="rId6"/>
    <p:sldId id="316" r:id="rId7"/>
    <p:sldId id="317" r:id="rId8"/>
    <p:sldId id="309" r:id="rId9"/>
    <p:sldId id="319" r:id="rId10"/>
    <p:sldId id="320" r:id="rId11"/>
    <p:sldId id="321" r:id="rId12"/>
    <p:sldId id="332" r:id="rId13"/>
    <p:sldId id="322" r:id="rId14"/>
    <p:sldId id="333" r:id="rId15"/>
    <p:sldId id="336" r:id="rId16"/>
    <p:sldId id="335" r:id="rId17"/>
    <p:sldId id="338" r:id="rId18"/>
    <p:sldId id="339" r:id="rId19"/>
    <p:sldId id="334" r:id="rId20"/>
    <p:sldId id="324" r:id="rId21"/>
    <p:sldId id="341" r:id="rId22"/>
    <p:sldId id="326" r:id="rId23"/>
    <p:sldId id="340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967" autoAdjust="0"/>
  </p:normalViewPr>
  <p:slideViewPr>
    <p:cSldViewPr snapToGrid="0">
      <p:cViewPr varScale="1">
        <p:scale>
          <a:sx n="135" d="100"/>
          <a:sy n="135" d="100"/>
        </p:scale>
        <p:origin x="1224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7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1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build telemetry into the library (API) </a:t>
            </a:r>
          </a:p>
          <a:p>
            <a:r>
              <a:rPr lang="en-US" dirty="0"/>
              <a:t>Can be included in the in-house shared packages, adding not vendor-locked-in observability</a:t>
            </a:r>
          </a:p>
          <a:p>
            <a:r>
              <a:rPr lang="en-US" dirty="0"/>
              <a:t>The API will do nothing until the library is pulled into an app that provides an SDK, and then will immediately start exporting data without having to change the lib</a:t>
            </a:r>
          </a:p>
          <a:p>
            <a:r>
              <a:rPr lang="en-US" dirty="0"/>
              <a:t>libraries that are reused across departments can now provide business metrics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8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7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3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Dynatrace, but NO Dynatrace code in my app, so data can be sent to whatever backend that understands OTLP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5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6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6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0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1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4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88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77968C2-7BF3-5064-CB01-E7000E9F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2FB01F-250C-B426-0CE6-B61C15D9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E5158-5921-81BC-BEDC-29030EC1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_OXYCzwFd1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landscape.cncf.io/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telemetry.io/doc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guides/gs/accessing-data-mysql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rgeo/gs-accessing-data-mysql/tree/otel-java-meetup" TargetMode="External"/><Relationship Id="rId2" Type="http://schemas.openxmlformats.org/officeDocument/2006/relationships/hyperlink" Target="https://github.com/pirgeo/gs-accessing-data-mysql/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pirgeo/gs-accessing-data-mysql/tree/otel-java-meetup-automatic" TargetMode="External"/><Relationship Id="rId4" Type="http://schemas.openxmlformats.org/officeDocument/2006/relationships/hyperlink" Target="https://github.com/pirgeo/gs-accessing-data-mysql/tree/otel-java-meetup-manu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presentations/uber-microservices-distributed-tracin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Modern Observability with OpenTelemetry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Georg Pirklbauer</a:t>
            </a:r>
          </a:p>
          <a:p>
            <a:r>
              <a:rPr lang="en-US" dirty="0"/>
              <a:t>Team OpenTelemetry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/>
              <a:t>Dynatrace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737944-C38F-2162-2BFB-BB5EAAF7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2033588"/>
            <a:ext cx="8162925" cy="27908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764A835-DAC7-1D05-B316-0ECC97C4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496906" cy="1333046"/>
          </a:xfrm>
        </p:spPr>
        <p:txBody>
          <a:bodyPr/>
          <a:lstStyle/>
          <a:p>
            <a:r>
              <a:rPr lang="en-US" dirty="0"/>
              <a:t>Telemetry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F8F34-928E-BDA5-37F7-57A7CE4804E1}"/>
              </a:ext>
            </a:extLst>
          </p:cNvPr>
          <p:cNvSpPr txBox="1"/>
          <p:nvPr/>
        </p:nvSpPr>
        <p:spPr>
          <a:xfrm>
            <a:off x="2464237" y="539496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Often stored in silos, and require manual correlation after the fact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A9A21-1BE8-6575-595E-734BDAD7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3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737944-C38F-2162-2BFB-BB5EAAF7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14538" y="2037039"/>
            <a:ext cx="8162925" cy="2783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764A835-DAC7-1D05-B316-0ECC97C4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496906" cy="1333046"/>
          </a:xfrm>
        </p:spPr>
        <p:txBody>
          <a:bodyPr/>
          <a:lstStyle/>
          <a:p>
            <a:r>
              <a:rPr lang="en-US" dirty="0"/>
              <a:t>Observability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F8F34-928E-BDA5-37F7-57A7CE4804E1}"/>
              </a:ext>
            </a:extLst>
          </p:cNvPr>
          <p:cNvSpPr txBox="1"/>
          <p:nvPr/>
        </p:nvSpPr>
        <p:spPr>
          <a:xfrm>
            <a:off x="3470923" y="539496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Observability puts telemetry signals in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08DE1-4422-1C96-7411-722B09996DAD}"/>
              </a:ext>
            </a:extLst>
          </p:cNvPr>
          <p:cNvSpPr txBox="1"/>
          <p:nvPr/>
        </p:nvSpPr>
        <p:spPr>
          <a:xfrm>
            <a:off x="8288694" y="6136058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hlinkClick r:id="rId4"/>
              </a:rPr>
              <a:t>Modern Observability with OpenTelemetry</a:t>
            </a:r>
            <a:endParaRPr lang="en-US" sz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6C5B6-5129-5EAF-5439-39D4A1DC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2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But Why OpenTelemetry?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3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9DC6-D1CB-82C9-A289-239EB658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CNCF cloud native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9A6C7-4069-E11A-6D82-D87E89B31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5CDCB-9F34-AAA3-3B98-0E734F997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CF1FD-AE9F-CB72-646E-033AEDA0F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4132189"/>
            <a:ext cx="4553712" cy="2057474"/>
          </a:xfrm>
        </p:spPr>
        <p:txBody>
          <a:bodyPr/>
          <a:lstStyle/>
          <a:p>
            <a:r>
              <a:rPr lang="en-US" dirty="0"/>
              <a:t>Many tools</a:t>
            </a:r>
          </a:p>
          <a:p>
            <a:r>
              <a:rPr lang="en-US" dirty="0"/>
              <a:t>Often focused on one telemetry signal</a:t>
            </a:r>
          </a:p>
          <a:p>
            <a:r>
              <a:rPr lang="en-US" dirty="0"/>
              <a:t>Often incompatible</a:t>
            </a:r>
          </a:p>
          <a:p>
            <a:r>
              <a:rPr lang="en-US" dirty="0"/>
              <a:t>Vendor lock-in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2CFFEE-17EC-1422-BFAA-9E8226F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16" y="1690688"/>
            <a:ext cx="5236348" cy="4013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79E3B0-ECFB-A898-6252-1FEDB382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30" y="1690688"/>
            <a:ext cx="5236348" cy="2431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A4CD63-3DCC-3889-7ACC-A1866C8D76F7}"/>
              </a:ext>
            </a:extLst>
          </p:cNvPr>
          <p:cNvSpPr txBox="1"/>
          <p:nvPr/>
        </p:nvSpPr>
        <p:spPr>
          <a:xfrm>
            <a:off x="708660" y="5881886"/>
            <a:ext cx="2910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https://landscape.cncf.io/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853C-C651-035E-AC59-781A855E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3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A49B-247C-9321-53B1-988741F2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OpenTelemetry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DE5CC-9D9F-E3DB-92F0-95968D2E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1958340"/>
            <a:ext cx="4553712" cy="4231323"/>
          </a:xfrm>
        </p:spPr>
        <p:txBody>
          <a:bodyPr/>
          <a:lstStyle/>
          <a:p>
            <a:r>
              <a:rPr lang="en-US" sz="2000" b="1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sym typeface="Graphik"/>
              </a:rPr>
              <a:t>a vendor-neutral, open-source</a:t>
            </a:r>
            <a:r>
              <a:rPr lang="en-US" sz="20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 Observability framework for instrumenting, generating, collecting, and exporting telemetry data</a:t>
            </a:r>
          </a:p>
          <a:p>
            <a:r>
              <a:rPr lang="en-US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the de-facto standard for telemetry data</a:t>
            </a:r>
            <a:endParaRPr lang="en-US" sz="20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  <a:p>
            <a:r>
              <a:rPr lang="en-US" b="1" u="sng" dirty="0">
                <a:latin typeface="Inter" panose="02000503000000020004" pitchFamily="50" charset="0"/>
              </a:rPr>
              <a:t>not</a:t>
            </a:r>
            <a:r>
              <a:rPr lang="en-US" b="1" dirty="0">
                <a:latin typeface="Inter" panose="02000503000000020004" pitchFamily="50" charset="0"/>
              </a:rPr>
              <a:t> a backend!</a:t>
            </a:r>
          </a:p>
          <a:p>
            <a:endParaRPr lang="en-US" b="1" dirty="0">
              <a:latin typeface="Inter" panose="02000503000000020004" pitchFamily="50" charset="0"/>
            </a:endParaRPr>
          </a:p>
          <a:p>
            <a:r>
              <a:rPr lang="en-US" dirty="0">
                <a:latin typeface="Inter" panose="02000503000000020004" pitchFamily="50" charset="0"/>
              </a:rPr>
              <a:t>Logs, Metrics, Traces are stable in OTLP (the OpenTelemetry Protocol)</a:t>
            </a:r>
          </a:p>
          <a:p>
            <a:r>
              <a:rPr lang="en-US" dirty="0">
                <a:latin typeface="Inter" panose="02000503000000020004" pitchFamily="50" charset="0"/>
              </a:rPr>
              <a:t>More signals are in the works (real user monitoring, profiling,…)</a:t>
            </a:r>
          </a:p>
        </p:txBody>
      </p:sp>
      <p:pic>
        <p:nvPicPr>
          <p:cNvPr id="7" name="opentelemetry-stacked-color.png" descr="opentelemetry-stacked-color.png">
            <a:extLst>
              <a:ext uri="{FF2B5EF4-FFF2-40B4-BE49-F238E27FC236}">
                <a16:creationId xmlns:a16="http://schemas.microsoft.com/office/drawing/2014/main" id="{A7C152EC-A9A7-9FF7-94E9-FFD8B26217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00850" y="1753780"/>
            <a:ext cx="4552950" cy="26629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19D5C-F689-79E0-091C-ED1838CE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2310-3E5A-FB29-1FB2-2B94636DA617}"/>
              </a:ext>
            </a:extLst>
          </p:cNvPr>
          <p:cNvSpPr txBox="1"/>
          <p:nvPr/>
        </p:nvSpPr>
        <p:spPr>
          <a:xfrm>
            <a:off x="8976360" y="5912664"/>
            <a:ext cx="237744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  <a:hlinkClick r:id="rId4"/>
              </a:rPr>
              <a:t>https://opentelemetry.io/docs/</a:t>
            </a:r>
            <a:endParaRPr lang="en-US" sz="1200" dirty="0"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5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600B-51C5-9298-0FBF-6CBB3767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OTel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F7CC8-D711-D69B-C77A-BB644854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8468" y="1259720"/>
            <a:ext cx="8755063" cy="5118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ED15C-1700-4CCF-9B11-3B266D35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0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568"/>
            <a:ext cx="9144000" cy="2340864"/>
          </a:xfrm>
        </p:spPr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Cool! </a:t>
            </a:r>
            <a:r>
              <a:rPr lang="en-US" spc="400" dirty="0">
                <a:latin typeface="+mn-lt"/>
              </a:rPr>
              <a:t>But how does that help me?</a:t>
            </a:r>
            <a:br>
              <a:rPr lang="en-US" spc="400" dirty="0">
                <a:latin typeface="+mn-l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D253-CFD5-E192-4292-61BDC2B8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From this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EEFDF-333C-5F6A-58C4-858D0074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7314" y="1242246"/>
            <a:ext cx="9137372" cy="5122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259E2-574B-83C9-C25A-B86E972C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4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D253-CFD5-E192-4292-61BDC2B8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To this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EEFDF-333C-5F6A-58C4-858D0074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7315" y="1242246"/>
            <a:ext cx="9137370" cy="5122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D9899-0E39-61B3-BE0F-5E61C1E6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8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4B1F-D138-C2E8-BAB3-F463E1774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E4A29-9D90-95FE-F3F7-B2786DBAE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Starting Point: </a:t>
            </a:r>
          </a:p>
          <a:p>
            <a:r>
              <a:rPr lang="en-US" dirty="0">
                <a:hlinkClick r:id="rId2"/>
              </a:rPr>
              <a:t>Accessing Data with MySQL Spring Boot guide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5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D253-CFD5-E192-4292-61BDC2B8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EEFDF-333C-5F6A-58C4-858D0074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7314" y="867595"/>
            <a:ext cx="9137372" cy="5122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BE09B-79AE-DB8A-1A48-90D3F6F3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5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5EEC-7349-6E21-F7F1-14AFA6FB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Demo app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553FD-2370-482A-B28B-4DF0E38B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33" y="1612900"/>
            <a:ext cx="7630134" cy="4019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067652-E132-4B1B-5A4D-3A910B84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4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6BF4-ADBE-CD23-67FF-5F4ED445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Finished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BB44B-04BC-C622-63D8-211D9F5DF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9907460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it on my fork on GitHub: </a:t>
            </a:r>
          </a:p>
          <a:p>
            <a:r>
              <a:rPr lang="en-US" dirty="0">
                <a:hlinkClick r:id="rId2"/>
              </a:rPr>
              <a:t>https://github.com/pirgeo/gs-accessing-data-mysql/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11173-C305-D7C9-8F8A-878A9E2581C8}"/>
              </a:ext>
            </a:extLst>
          </p:cNvPr>
          <p:cNvSpPr txBox="1"/>
          <p:nvPr/>
        </p:nvSpPr>
        <p:spPr>
          <a:xfrm>
            <a:off x="1580707" y="2877879"/>
            <a:ext cx="7116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</a:t>
            </a:r>
            <a:r>
              <a:rPr lang="en-US" dirty="0" err="1">
                <a:hlinkClick r:id="rId3"/>
              </a:rPr>
              <a:t>otel</a:t>
            </a:r>
            <a:r>
              <a:rPr lang="en-US" dirty="0">
                <a:hlinkClick r:id="rId3"/>
              </a:rPr>
              <a:t>-java-meetup </a:t>
            </a:r>
            <a:r>
              <a:rPr lang="en-US" dirty="0"/>
              <a:t>for 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</a:t>
            </a:r>
            <a:r>
              <a:rPr lang="en-US" dirty="0" err="1">
                <a:hlinkClick r:id="rId4"/>
              </a:rPr>
              <a:t>otel</a:t>
            </a:r>
            <a:r>
              <a:rPr lang="en-US" dirty="0">
                <a:hlinkClick r:id="rId4"/>
              </a:rPr>
              <a:t>-java-meetup-manual </a:t>
            </a:r>
            <a:r>
              <a:rPr lang="en-US" dirty="0"/>
              <a:t>for manual 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Contains SDK setup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 </a:t>
            </a:r>
            <a:r>
              <a:rPr lang="en-US" dirty="0" err="1">
                <a:hlinkClick r:id="rId5"/>
              </a:rPr>
              <a:t>otel</a:t>
            </a:r>
            <a:r>
              <a:rPr lang="en-US" dirty="0">
                <a:hlinkClick r:id="rId5"/>
              </a:rPr>
              <a:t>-java-meetup-automatic</a:t>
            </a:r>
            <a:r>
              <a:rPr lang="en-US" dirty="0"/>
              <a:t> for auto-instrumentation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SDK automatically set up by </a:t>
            </a:r>
            <a:r>
              <a:rPr lang="en-US" dirty="0" err="1"/>
              <a:t>javaagent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extended with manual instrumentation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1EB9E-8E63-9899-EC8A-C341F558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4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4FCB-C127-4A8A-EF00-4B82CE79B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Complicated, even for “simple”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6CDF9-5E21-7946-E12E-B490C520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385267"/>
            <a:ext cx="10620375" cy="4895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14F44-36FA-F877-3EBE-DCFF97B0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1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A0A666-905B-764F-7808-E7BE2EA74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C8C57-0B4C-EEF5-98B0-EBE6E9FD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Today's systems are bit more complex…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816475-DE9D-534C-2B63-29536C996973}"/>
              </a:ext>
            </a:extLst>
          </p:cNvPr>
          <p:cNvSpPr txBox="1"/>
          <p:nvPr/>
        </p:nvSpPr>
        <p:spPr>
          <a:xfrm>
            <a:off x="5196345" y="6048573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Conquering Microservices Complexity @Uber with Distributed Tracing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3C783-ABF0-CCF3-87E3-72CC8DA2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7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Telemetry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1EFF-70F3-B577-A67C-FBD8185A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Telemetry data?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15A9A2-3558-C600-6526-CABB71CFA537}"/>
              </a:ext>
            </a:extLst>
          </p:cNvPr>
          <p:cNvGrpSpPr/>
          <p:nvPr/>
        </p:nvGrpSpPr>
        <p:grpSpPr>
          <a:xfrm>
            <a:off x="1211580" y="1836420"/>
            <a:ext cx="9829800" cy="1446847"/>
            <a:chOff x="1211580" y="1836420"/>
            <a:chExt cx="9829800" cy="14468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A302ED-A495-16E1-EF0D-CBA814FD732A}"/>
                </a:ext>
              </a:extLst>
            </p:cNvPr>
            <p:cNvSpPr/>
            <p:nvPr/>
          </p:nvSpPr>
          <p:spPr>
            <a:xfrm>
              <a:off x="1211580" y="1836421"/>
              <a:ext cx="9829800" cy="144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205BFF-BA9F-2225-9DA6-3FAF994687DD}"/>
                </a:ext>
              </a:extLst>
            </p:cNvPr>
            <p:cNvSpPr txBox="1"/>
            <p:nvPr/>
          </p:nvSpPr>
          <p:spPr>
            <a:xfrm>
              <a:off x="1211580" y="237517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C8B99F-E87C-4143-2507-C7DF8BFD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098" y="1836420"/>
              <a:ext cx="7830282" cy="144684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258EC-50C8-DC08-2CF6-6CB0928E1E2F}"/>
              </a:ext>
            </a:extLst>
          </p:cNvPr>
          <p:cNvGrpSpPr/>
          <p:nvPr/>
        </p:nvGrpSpPr>
        <p:grpSpPr>
          <a:xfrm>
            <a:off x="1211580" y="3429001"/>
            <a:ext cx="9829800" cy="1446846"/>
            <a:chOff x="1211580" y="3429001"/>
            <a:chExt cx="9829800" cy="14468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A046F5-22FC-2CF0-3B15-0C9C041544DD}"/>
                </a:ext>
              </a:extLst>
            </p:cNvPr>
            <p:cNvSpPr/>
            <p:nvPr/>
          </p:nvSpPr>
          <p:spPr>
            <a:xfrm>
              <a:off x="1211580" y="3429001"/>
              <a:ext cx="9829800" cy="144684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3D3F7D-0986-BE46-5AE4-7DB4FF0B1A66}"/>
                </a:ext>
              </a:extLst>
            </p:cNvPr>
            <p:cNvSpPr txBox="1"/>
            <p:nvPr/>
          </p:nvSpPr>
          <p:spPr>
            <a:xfrm>
              <a:off x="1211580" y="3967758"/>
              <a:ext cx="992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Metrics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2ED987-161A-31A8-46E5-6B22D5387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680" y="3432172"/>
              <a:ext cx="5505700" cy="144098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55959-E07B-7E7A-C067-1B1E39B9C9BB}"/>
              </a:ext>
            </a:extLst>
          </p:cNvPr>
          <p:cNvGrpSpPr/>
          <p:nvPr/>
        </p:nvGrpSpPr>
        <p:grpSpPr>
          <a:xfrm>
            <a:off x="1211580" y="5021579"/>
            <a:ext cx="9829800" cy="1447334"/>
            <a:chOff x="1211580" y="5021579"/>
            <a:chExt cx="9829800" cy="14473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C7C2DA-3260-545C-0291-B903A3BDDA1B}"/>
                </a:ext>
              </a:extLst>
            </p:cNvPr>
            <p:cNvSpPr/>
            <p:nvPr/>
          </p:nvSpPr>
          <p:spPr>
            <a:xfrm>
              <a:off x="1211580" y="5021579"/>
              <a:ext cx="9829800" cy="144684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6D0073-0502-3A8A-AF62-3D03C842E6D5}"/>
                </a:ext>
              </a:extLst>
            </p:cNvPr>
            <p:cNvSpPr txBox="1"/>
            <p:nvPr/>
          </p:nvSpPr>
          <p:spPr>
            <a:xfrm>
              <a:off x="1211580" y="5415973"/>
              <a:ext cx="139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Distributed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Traces</a:t>
              </a:r>
            </a:p>
          </p:txBody>
        </p:sp>
        <p:pic>
          <p:nvPicPr>
            <p:cNvPr id="2050" name="Picture 2" descr="Jaeger UI">
              <a:extLst>
                <a:ext uri="{FF2B5EF4-FFF2-40B4-BE49-F238E27FC236}">
                  <a16:creationId xmlns:a16="http://schemas.microsoft.com/office/drawing/2014/main" id="{91D92389-A6E4-E61A-3E71-D1B8DE30B1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85" b="19153"/>
            <a:stretch/>
          </p:blipFill>
          <p:spPr bwMode="auto">
            <a:xfrm>
              <a:off x="3416663" y="5022066"/>
              <a:ext cx="7624717" cy="144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800B-9A6A-A80D-5431-184F5267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7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CE38-9331-BEC0-EB96-AE413CB9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Distributed traces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51924-5AB5-736B-91E8-5A961D2E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0687" y="1401127"/>
            <a:ext cx="8810625" cy="4924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BDD6D-5D3B-5C34-F004-D3421C4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0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65A-3689-D110-6228-3DB880AD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496906" cy="1333046"/>
          </a:xfrm>
        </p:spPr>
        <p:txBody>
          <a:bodyPr/>
          <a:lstStyle/>
          <a:p>
            <a:r>
              <a:rPr lang="en-US" dirty="0"/>
              <a:t>Traces consist of spans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E2291-0CA8-5473-A9A4-618D530B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70" y="1502229"/>
            <a:ext cx="4978861" cy="5076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6C573-2345-845E-1DB7-F4494DEE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3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8568"/>
            <a:ext cx="9144000" cy="2340864"/>
          </a:xfrm>
        </p:spPr>
        <p:txBody>
          <a:bodyPr>
            <a:normAutofit fontScale="90000"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I thought this talk was about observability!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9434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{65B79826-13E7-4A6C-8085-8B8BCCBB465D}tf89338750_win32</Template>
  <TotalTime>2599</TotalTime>
  <Words>366</Words>
  <Application>Microsoft Office PowerPoint</Application>
  <PresentationFormat>Widescreen</PresentationFormat>
  <Paragraphs>88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Inter</vt:lpstr>
      <vt:lpstr>Univers</vt:lpstr>
      <vt:lpstr>GradientUnivers</vt:lpstr>
      <vt:lpstr>Modern Observability with OpenTelemetry</vt:lpstr>
      <vt:lpstr>PowerPoint Presentation</vt:lpstr>
      <vt:lpstr>Complicated, even for “simple” systems</vt:lpstr>
      <vt:lpstr>Today's systems are bit more complex…</vt:lpstr>
      <vt:lpstr>Telemetry data</vt:lpstr>
      <vt:lpstr>Telemetry data?</vt:lpstr>
      <vt:lpstr>Distributed traces</vt:lpstr>
      <vt:lpstr>Traces consist of spans</vt:lpstr>
      <vt:lpstr>I thought this talk was about observability!</vt:lpstr>
      <vt:lpstr>Telemetry data</vt:lpstr>
      <vt:lpstr>Observability</vt:lpstr>
      <vt:lpstr>But Why OpenTelemetry?</vt:lpstr>
      <vt:lpstr>CNCF cloud native landscape</vt:lpstr>
      <vt:lpstr>OpenTelemetry</vt:lpstr>
      <vt:lpstr>OTel architecture</vt:lpstr>
      <vt:lpstr>Cool! But how does that help me? </vt:lpstr>
      <vt:lpstr>From this</vt:lpstr>
      <vt:lpstr>To this</vt:lpstr>
      <vt:lpstr>Demo</vt:lpstr>
      <vt:lpstr>Demo app architecture</vt:lpstr>
      <vt:lpstr>Finished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Observability with OpenTelemetry</dc:title>
  <dc:creator>Pirklbauer, Georg</dc:creator>
  <cp:lastModifiedBy>Pirklbauer, Georg</cp:lastModifiedBy>
  <cp:revision>3</cp:revision>
  <dcterms:created xsi:type="dcterms:W3CDTF">2023-06-21T10:57:55Z</dcterms:created>
  <dcterms:modified xsi:type="dcterms:W3CDTF">2023-06-29T07:15:43Z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